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5"/>
  </p:notesMasterIdLst>
  <p:sldIdLst>
    <p:sldId id="256" r:id="rId2"/>
    <p:sldId id="319" r:id="rId3"/>
    <p:sldId id="257" r:id="rId4"/>
    <p:sldId id="306" r:id="rId5"/>
    <p:sldId id="270" r:id="rId6"/>
    <p:sldId id="279" r:id="rId7"/>
    <p:sldId id="259" r:id="rId8"/>
    <p:sldId id="307" r:id="rId9"/>
    <p:sldId id="320" r:id="rId10"/>
    <p:sldId id="322" r:id="rId11"/>
    <p:sldId id="323" r:id="rId12"/>
    <p:sldId id="324" r:id="rId13"/>
    <p:sldId id="318" r:id="rId14"/>
  </p:sldIdLst>
  <p:sldSz cx="9144000" cy="5143500" type="screen16x9"/>
  <p:notesSz cx="6858000" cy="9144000"/>
  <p:embeddedFontLst>
    <p:embeddedFont>
      <p:font typeface="Overpass" panose="020B0604020202020204" charset="0"/>
      <p:regular r:id="rId16"/>
      <p:bold r:id="rId17"/>
      <p:italic r:id="rId18"/>
      <p:boldItalic r:id="rId19"/>
    </p:embeddedFont>
    <p:embeddedFont>
      <p:font typeface="Fira Sans Extra Condensed Medium" panose="020B0604020202020204" charset="0"/>
      <p:regular r:id="rId20"/>
      <p:bold r:id="rId21"/>
      <p:italic r:id="rId22"/>
      <p:boldItalic r:id="rId23"/>
    </p:embeddedFont>
    <p:embeddedFont>
      <p:font typeface="Roboto Condensed" panose="020B0604020202020204" charset="0"/>
      <p:regular r:id="rId24"/>
      <p:bold r:id="rId25"/>
      <p:italic r:id="rId26"/>
      <p:boldItalic r:id="rId27"/>
    </p:embeddedFont>
    <p:embeddedFont>
      <p:font typeface="Chelsea Market" panose="020B0604020202020204" charset="0"/>
      <p:regular r:id="rId28"/>
    </p:embeddedFont>
    <p:embeddedFont>
      <p:font typeface="Cambria Math" panose="02040503050406030204" pitchFamily="18" charset="0"/>
      <p:regular r:id="rId29"/>
    </p:embeddedFont>
    <p:embeddedFont>
      <p:font typeface="Overpass Black" panose="020B0604020202020204" charset="0"/>
      <p:bold r:id="rId30"/>
      <p:boldItalic r:id="rId31"/>
    </p:embeddedFont>
    <p:embeddedFont>
      <p:font typeface="PT Serif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32EC14-348B-483A-8941-9A5D2AFA5683}">
  <a:tblStyle styleId="{4C32EC14-348B-483A-8941-9A5D2AFA56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ableStyles" Target="tableStyle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6c9a9c337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6c9a9c337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6320de4b7d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6320de4b7d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697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6adfe1226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6adfe1226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6320de4b7d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6320de4b7d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71725" y="2935900"/>
            <a:ext cx="1949700" cy="1949700"/>
          </a:xfrm>
          <a:prstGeom prst="ellipse">
            <a:avLst/>
          </a:prstGeom>
          <a:solidFill>
            <a:srgbClr val="DCBC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10800000">
            <a:off x="-30350" y="-75"/>
            <a:ext cx="9179400" cy="3843000"/>
          </a:xfrm>
          <a:prstGeom prst="rtTriangle">
            <a:avLst/>
          </a:prstGeom>
          <a:solidFill>
            <a:srgbClr val="FFC1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998825" y="-266475"/>
            <a:ext cx="579900" cy="579900"/>
          </a:xfrm>
          <a:prstGeom prst="ellipse">
            <a:avLst/>
          </a:prstGeom>
          <a:solidFill>
            <a:srgbClr val="FFDC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628025" y="223325"/>
            <a:ext cx="237600" cy="237600"/>
          </a:xfrm>
          <a:prstGeom prst="ellipse">
            <a:avLst/>
          </a:prstGeom>
          <a:solidFill>
            <a:srgbClr val="FFDC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01000" y="3129750"/>
            <a:ext cx="364200" cy="364200"/>
          </a:xfrm>
          <a:prstGeom prst="ellipse">
            <a:avLst/>
          </a:prstGeom>
          <a:solidFill>
            <a:srgbClr val="DCBC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 rot="1019">
            <a:off x="2041875" y="1314000"/>
            <a:ext cx="5060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 rot="1223">
            <a:off x="2041750" y="3192325"/>
            <a:ext cx="50604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16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pic>
        <p:nvPicPr>
          <p:cNvPr id="16" name="Google Shape;16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7750" y="-9962"/>
            <a:ext cx="9179400" cy="5163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0" y="4081425"/>
            <a:ext cx="3193800" cy="1062000"/>
          </a:xfrm>
          <a:prstGeom prst="rtTriangle">
            <a:avLst/>
          </a:prstGeom>
          <a:solidFill>
            <a:srgbClr val="FFDC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7"/>
          <p:cNvSpPr/>
          <p:nvPr/>
        </p:nvSpPr>
        <p:spPr>
          <a:xfrm>
            <a:off x="213550" y="4834325"/>
            <a:ext cx="465000" cy="465000"/>
          </a:xfrm>
          <a:prstGeom prst="ellipse">
            <a:avLst/>
          </a:prstGeom>
          <a:solidFill>
            <a:srgbClr val="DCBC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8663525" y="553425"/>
            <a:ext cx="591600" cy="591600"/>
          </a:xfrm>
          <a:prstGeom prst="ellipse">
            <a:avLst/>
          </a:prstGeom>
          <a:solidFill>
            <a:srgbClr val="FFDC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ubTitle" idx="1"/>
          </p:nvPr>
        </p:nvSpPr>
        <p:spPr>
          <a:xfrm flipH="1">
            <a:off x="708912" y="1267675"/>
            <a:ext cx="7704000" cy="32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895400" y="353650"/>
            <a:ext cx="7353300" cy="7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6010300" y="2131575"/>
            <a:ext cx="25059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5427350" y="356124"/>
            <a:ext cx="3097800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subTitle" idx="1"/>
          </p:nvPr>
        </p:nvSpPr>
        <p:spPr>
          <a:xfrm flipH="1">
            <a:off x="4017126" y="1666350"/>
            <a:ext cx="27726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ubTitle" idx="2"/>
          </p:nvPr>
        </p:nvSpPr>
        <p:spPr>
          <a:xfrm flipH="1">
            <a:off x="4017275" y="1373625"/>
            <a:ext cx="2256600" cy="48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title" hasCustomPrompt="1"/>
          </p:nvPr>
        </p:nvSpPr>
        <p:spPr>
          <a:xfrm>
            <a:off x="2397276" y="1555200"/>
            <a:ext cx="14985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7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3"/>
          </p:nvPr>
        </p:nvSpPr>
        <p:spPr>
          <a:xfrm>
            <a:off x="2397424" y="2733250"/>
            <a:ext cx="27726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subTitle" idx="4"/>
          </p:nvPr>
        </p:nvSpPr>
        <p:spPr>
          <a:xfrm>
            <a:off x="2397275" y="2440525"/>
            <a:ext cx="2772600" cy="48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5291375" y="2622100"/>
            <a:ext cx="14985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7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6"/>
          </p:nvPr>
        </p:nvSpPr>
        <p:spPr>
          <a:xfrm flipH="1">
            <a:off x="4017126" y="3800150"/>
            <a:ext cx="27726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subTitle" idx="7"/>
          </p:nvPr>
        </p:nvSpPr>
        <p:spPr>
          <a:xfrm flipH="1">
            <a:off x="4017275" y="3507350"/>
            <a:ext cx="2256600" cy="48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title" idx="8" hasCustomPrompt="1"/>
          </p:nvPr>
        </p:nvSpPr>
        <p:spPr>
          <a:xfrm>
            <a:off x="2397275" y="3689000"/>
            <a:ext cx="14985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7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5" name="Google Shape;95;p16"/>
          <p:cNvSpPr/>
          <p:nvPr/>
        </p:nvSpPr>
        <p:spPr>
          <a:xfrm>
            <a:off x="-675200" y="3074925"/>
            <a:ext cx="1587900" cy="1587900"/>
          </a:xfrm>
          <a:prstGeom prst="ellipse">
            <a:avLst/>
          </a:prstGeom>
          <a:solidFill>
            <a:srgbClr val="DCBC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6"/>
          <p:cNvSpPr/>
          <p:nvPr/>
        </p:nvSpPr>
        <p:spPr>
          <a:xfrm>
            <a:off x="8261650" y="2111750"/>
            <a:ext cx="1395600" cy="1395600"/>
          </a:xfrm>
          <a:prstGeom prst="ellipse">
            <a:avLst/>
          </a:prstGeom>
          <a:solidFill>
            <a:srgbClr val="FFC1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Google Shape;9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73200" y="821845"/>
            <a:ext cx="2092477" cy="2044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127798">
            <a:off x="-69779" y="1892600"/>
            <a:ext cx="1389750" cy="21014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6"/>
          <p:cNvSpPr txBox="1">
            <a:spLocks noGrp="1"/>
          </p:cNvSpPr>
          <p:nvPr>
            <p:ph type="title" idx="9"/>
          </p:nvPr>
        </p:nvSpPr>
        <p:spPr>
          <a:xfrm>
            <a:off x="895400" y="353650"/>
            <a:ext cx="7353300" cy="7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2">
    <p:bg>
      <p:bgPr>
        <a:solidFill>
          <a:schemeClr val="dk2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/>
          <p:nvPr/>
        </p:nvSpPr>
        <p:spPr>
          <a:xfrm>
            <a:off x="334928" y="1226100"/>
            <a:ext cx="1134000" cy="113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9"/>
          <p:cNvSpPr/>
          <p:nvPr/>
        </p:nvSpPr>
        <p:spPr>
          <a:xfrm>
            <a:off x="7935303" y="3521625"/>
            <a:ext cx="1134000" cy="113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9"/>
          <p:cNvSpPr/>
          <p:nvPr/>
        </p:nvSpPr>
        <p:spPr>
          <a:xfrm>
            <a:off x="412344" y="867725"/>
            <a:ext cx="307500" cy="307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ctrTitle"/>
          </p:nvPr>
        </p:nvSpPr>
        <p:spPr>
          <a:xfrm flipH="1">
            <a:off x="1840405" y="2217346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1"/>
          </p:nvPr>
        </p:nvSpPr>
        <p:spPr>
          <a:xfrm flipH="1">
            <a:off x="1840405" y="1467538"/>
            <a:ext cx="23769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ctrTitle" idx="2"/>
          </p:nvPr>
        </p:nvSpPr>
        <p:spPr>
          <a:xfrm flipH="1">
            <a:off x="5742995" y="2217346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ubTitle" idx="3"/>
          </p:nvPr>
        </p:nvSpPr>
        <p:spPr>
          <a:xfrm flipH="1">
            <a:off x="4926700" y="1467550"/>
            <a:ext cx="23769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ctrTitle" idx="4"/>
          </p:nvPr>
        </p:nvSpPr>
        <p:spPr>
          <a:xfrm flipH="1">
            <a:off x="1840405" y="3758274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subTitle" idx="5"/>
          </p:nvPr>
        </p:nvSpPr>
        <p:spPr>
          <a:xfrm flipH="1">
            <a:off x="1840400" y="3010075"/>
            <a:ext cx="23769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ctrTitle" idx="6"/>
          </p:nvPr>
        </p:nvSpPr>
        <p:spPr>
          <a:xfrm flipH="1">
            <a:off x="5488295" y="3758274"/>
            <a:ext cx="1815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ubTitle" idx="7"/>
          </p:nvPr>
        </p:nvSpPr>
        <p:spPr>
          <a:xfrm flipH="1">
            <a:off x="4926700" y="3010075"/>
            <a:ext cx="23769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43011" flipH="1">
            <a:off x="7886651" y="1293325"/>
            <a:ext cx="2024699" cy="292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36806" flipH="1">
            <a:off x="-814677" y="1293325"/>
            <a:ext cx="2024700" cy="299933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 txBox="1">
            <a:spLocks noGrp="1"/>
          </p:cNvSpPr>
          <p:nvPr>
            <p:ph type="title" idx="8"/>
          </p:nvPr>
        </p:nvSpPr>
        <p:spPr>
          <a:xfrm>
            <a:off x="895400" y="353650"/>
            <a:ext cx="7353300" cy="7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CUSTOM_15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>
            <a:spLocks noGrp="1"/>
          </p:cNvSpPr>
          <p:nvPr>
            <p:ph type="body" idx="1"/>
          </p:nvPr>
        </p:nvSpPr>
        <p:spPr>
          <a:xfrm>
            <a:off x="794325" y="1398375"/>
            <a:ext cx="3863700" cy="28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Light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86" name="Google Shape;186;p28"/>
          <p:cNvSpPr/>
          <p:nvPr/>
        </p:nvSpPr>
        <p:spPr>
          <a:xfrm>
            <a:off x="6381625" y="1656275"/>
            <a:ext cx="1910400" cy="1910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7" name="Google Shape;187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 flipH="1">
            <a:off x="6068737" y="1022043"/>
            <a:ext cx="3279026" cy="3378063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8"/>
          <p:cNvSpPr txBox="1">
            <a:spLocks noGrp="1"/>
          </p:cNvSpPr>
          <p:nvPr>
            <p:ph type="title"/>
          </p:nvPr>
        </p:nvSpPr>
        <p:spPr>
          <a:xfrm>
            <a:off x="895400" y="353650"/>
            <a:ext cx="7353300" cy="7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verpass Black"/>
              <a:buNone/>
              <a:defRPr sz="24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verpass Black"/>
              <a:buNone/>
              <a:defRPr sz="24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verpass Black"/>
              <a:buNone/>
              <a:defRPr sz="24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verpass Black"/>
              <a:buNone/>
              <a:defRPr sz="24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verpass Black"/>
              <a:buNone/>
              <a:defRPr sz="24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verpass Black"/>
              <a:buNone/>
              <a:defRPr sz="24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verpass Black"/>
              <a:buNone/>
              <a:defRPr sz="24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verpass Black"/>
              <a:buNone/>
              <a:defRPr sz="24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verpass Black"/>
              <a:buNone/>
              <a:defRPr sz="24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●"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"/>
              <a:buChar char="■"/>
              <a:defRPr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"/>
              <a:buChar char="●"/>
              <a:defRPr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"/>
              <a:buChar char="○"/>
              <a:defRPr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"/>
              <a:buChar char="■"/>
              <a:defRPr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"/>
              <a:buChar char="●"/>
              <a:defRPr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"/>
              <a:buChar char="○"/>
              <a:defRPr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 Condensed"/>
              <a:buChar char="■"/>
              <a:defRPr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5" r:id="rId3"/>
    <p:sldLayoutId id="2147483662" r:id="rId4"/>
    <p:sldLayoutId id="2147483665" r:id="rId5"/>
    <p:sldLayoutId id="2147483674" r:id="rId6"/>
    <p:sldLayoutId id="2147483677" r:id="rId7"/>
    <p:sldLayoutId id="214748367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CD8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5"/>
          <p:cNvSpPr txBox="1">
            <a:spLocks noGrp="1"/>
          </p:cNvSpPr>
          <p:nvPr>
            <p:ph type="subTitle" idx="1"/>
          </p:nvPr>
        </p:nvSpPr>
        <p:spPr>
          <a:xfrm rot="1223">
            <a:off x="1828804" y="2805600"/>
            <a:ext cx="5819156" cy="10239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MODULE-1</a:t>
            </a:r>
            <a:endParaRPr lang="en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REMA NAIR     TGT(SS)      AECS-1</a:t>
            </a:r>
          </a:p>
        </p:txBody>
      </p:sp>
      <p:sp>
        <p:nvSpPr>
          <p:cNvPr id="215" name="Google Shape;215;p35"/>
          <p:cNvSpPr txBox="1">
            <a:spLocks noGrp="1"/>
          </p:cNvSpPr>
          <p:nvPr>
            <p:ph type="ctrTitle"/>
          </p:nvPr>
        </p:nvSpPr>
        <p:spPr>
          <a:xfrm rot="1019">
            <a:off x="1257174" y="322086"/>
            <a:ext cx="6390519" cy="17871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0000"/>
                </a:solidFill>
              </a:rPr>
              <a:t>CHAPTER-8</a:t>
            </a:r>
            <a:br>
              <a:rPr lang="en" dirty="0" smtClean="0">
                <a:solidFill>
                  <a:srgbClr val="FF0000"/>
                </a:solidFill>
              </a:rPr>
            </a:br>
            <a:r>
              <a:rPr lang="en" dirty="0" smtClean="0">
                <a:solidFill>
                  <a:srgbClr val="FF0000"/>
                </a:solidFill>
              </a:rPr>
              <a:t>QUADRILATERALS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ubtitle 1"/>
              <p:cNvSpPr>
                <a:spLocks noGrp="1"/>
              </p:cNvSpPr>
              <p:nvPr>
                <p:ph type="subTitle" idx="1"/>
              </p:nvPr>
            </p:nvSpPr>
            <p:spPr>
              <a:xfrm flipH="1">
                <a:off x="77234" y="868217"/>
                <a:ext cx="5859160" cy="4202548"/>
              </a:xfrm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pPr marL="114300" indent="0">
                  <a:buNone/>
                </a:pPr>
                <a:r>
                  <a:rPr lang="en-US" sz="1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</a:t>
                </a:r>
                <a:r>
                  <a:rPr 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‖gm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 with diagonals AC and BD 	 	intersecting each other at O</a:t>
                </a:r>
              </a:p>
              <a:p>
                <a:pPr marL="114300" indent="0">
                  <a:buNone/>
                </a:pPr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14300" indent="0">
                  <a:buNone/>
                </a:pPr>
                <a:r>
                  <a:rPr lang="en-US" sz="1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PROVE : </a:t>
                </a:r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Diagonals bisect each other i.e. AO = CO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        and BO </a:t>
                </a:r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 DO</a:t>
                </a:r>
              </a:p>
              <a:p>
                <a:pPr marL="114300" indent="0">
                  <a:buNone/>
                </a:pPr>
                <a:endParaRPr lang="en-US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14300" indent="0">
                  <a:buNone/>
                </a:pPr>
                <a:r>
                  <a:rPr lang="en-US" sz="1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PROOF : </a:t>
                </a:r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 </a:t>
                </a:r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AOB 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∆ </a:t>
                </a:r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COD,     	</a:t>
                </a:r>
              </a:p>
              <a:p>
                <a:pPr marL="114300" indent="0">
                  <a:buNone/>
                </a:pP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∠ </a:t>
                </a:r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AOB = ∠ COD [vertically opposite angles are equal] </a:t>
                </a:r>
              </a:p>
              <a:p>
                <a:pPr marL="114300" indent="0">
                  <a:buNone/>
                </a:pPr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∠OAB = ∠OCD [alternate angles are equal in </a:t>
                </a:r>
                <a:r>
                  <a:rPr lang="en-US" sz="1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‖gm </a:t>
                </a:r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ABCD]</a:t>
                </a:r>
                <a:endPara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14300" indent="0">
                  <a:buNone/>
                </a:pPr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 = CD [opposite sides of </a:t>
                </a:r>
                <a:r>
                  <a:rPr lang="en-US" sz="1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‖gm </a:t>
                </a:r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ABCD]</a:t>
                </a:r>
              </a:p>
              <a:p>
                <a:pPr marL="114300" indent="0">
                  <a:buNone/>
                </a:pP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 AOB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≅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∆ </a:t>
                </a:r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COD(SAA rule)</a:t>
                </a:r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∴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 = CO </a:t>
                </a:r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1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cpct</a:t>
                </a:r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14300" indent="0">
                  <a:buNone/>
                </a:pPr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BO 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(</a:t>
                </a:r>
                <a:r>
                  <a:rPr lang="en-US" sz="1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cpct</a:t>
                </a:r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∴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Diagonals bisect each other </a:t>
                </a:r>
              </a:p>
              <a:p>
                <a:pPr marL="114300" indent="0">
                  <a:buNone/>
                </a:pPr>
                <a:endPara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14300" indent="0">
                  <a:buNone/>
                </a:pPr>
                <a:endParaRPr lang="en-US" sz="1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 flipH="1">
                <a:off x="77234" y="868217"/>
                <a:ext cx="5859160" cy="4202548"/>
              </a:xfrm>
              <a:blipFill>
                <a:blip r:embed="rId2"/>
                <a:stretch>
                  <a:fillRect r="-1349" b="-4185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234" y="109925"/>
            <a:ext cx="9066766" cy="740016"/>
          </a:xfrm>
          <a:ln>
            <a:solidFill>
              <a:schemeClr val="tx1"/>
            </a:solidFill>
          </a:ln>
        </p:spPr>
        <p:txBody>
          <a:bodyPr/>
          <a:lstStyle/>
          <a:p>
            <a:pPr marL="114300" algn="l"/>
            <a:r>
              <a:rPr lang="en-US" sz="2400" b="1" dirty="0">
                <a:solidFill>
                  <a:srgbClr val="FF0000"/>
                </a:solidFill>
              </a:rPr>
              <a:t>Theorem 8.6 : </a:t>
            </a:r>
            <a:r>
              <a:rPr lang="en-US" sz="2400" dirty="0">
                <a:solidFill>
                  <a:schemeClr val="tx1"/>
                </a:solidFill>
              </a:rPr>
              <a:t>The diagonals of a parallelogram bisect each </a:t>
            </a:r>
            <a:r>
              <a:rPr lang="en-US" sz="2400" dirty="0" smtClean="0">
                <a:solidFill>
                  <a:schemeClr val="tx1"/>
                </a:solidFill>
              </a:rPr>
              <a:t>	                other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03424" y="2737178"/>
            <a:ext cx="249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68159" y="2694254"/>
            <a:ext cx="353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843145" y="1003621"/>
            <a:ext cx="353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57464" y="1001056"/>
            <a:ext cx="155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</a:t>
            </a:r>
            <a:endParaRPr lang="en-US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6441237" y="1290556"/>
            <a:ext cx="2598423" cy="1451032"/>
            <a:chOff x="6306586" y="1790930"/>
            <a:chExt cx="2598423" cy="145103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725168" y="1790930"/>
              <a:ext cx="217984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6306586" y="1804797"/>
              <a:ext cx="418582" cy="14371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306586" y="3241962"/>
              <a:ext cx="22035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8510154" y="1804797"/>
              <a:ext cx="394855" cy="14371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>
            <a:stCxn id="13" idx="0"/>
            <a:endCxn id="16" idx="2"/>
          </p:cNvCxnSpPr>
          <p:nvPr/>
        </p:nvCxnSpPr>
        <p:spPr>
          <a:xfrm flipV="1">
            <a:off x="6428115" y="1311398"/>
            <a:ext cx="2591676" cy="142578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2"/>
            <a:endCxn id="14" idx="0"/>
          </p:cNvCxnSpPr>
          <p:nvPr/>
        </p:nvCxnSpPr>
        <p:spPr>
          <a:xfrm>
            <a:off x="6835396" y="1308833"/>
            <a:ext cx="1809409" cy="138542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12275" y="1715228"/>
            <a:ext cx="218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4377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13" grpId="0"/>
      <p:bldP spid="14" grpId="0"/>
      <p:bldP spid="16" grpId="0"/>
      <p:bldP spid="5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ubtitle 1"/>
              <p:cNvSpPr>
                <a:spLocks noGrp="1"/>
              </p:cNvSpPr>
              <p:nvPr>
                <p:ph type="subTitle" idx="1"/>
              </p:nvPr>
            </p:nvSpPr>
            <p:spPr>
              <a:xfrm flipH="1">
                <a:off x="77234" y="1001055"/>
                <a:ext cx="5611547" cy="4069709"/>
              </a:xfrm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pPr marL="114300" indent="0">
                  <a:buNone/>
                </a:pPr>
                <a:r>
                  <a:rPr lang="en-US" sz="1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</a:t>
                </a:r>
                <a:r>
                  <a:rPr 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Quadrilateral ABCD in which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diagonals 	bisect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 other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i.e. </a:t>
                </a:r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AO = CO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&amp; </a:t>
                </a:r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BO = DO</a:t>
                </a:r>
              </a:p>
              <a:p>
                <a:pPr marL="114300" indent="0">
                  <a:buNone/>
                </a:pPr>
                <a:r>
                  <a:rPr lang="en-US" sz="1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PROVE :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Quadrilateral ABCD is a parallelogram</a:t>
                </a:r>
              </a:p>
              <a:p>
                <a:pPr marL="114300" indent="0">
                  <a:buNone/>
                </a:pPr>
                <a:r>
                  <a:rPr lang="en-US" sz="1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PROOF : </a:t>
                </a:r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 </a:t>
                </a:r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AOB 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∆ </a:t>
                </a:r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COD,     	</a:t>
                </a:r>
              </a:p>
              <a:p>
                <a:pPr marL="114300" indent="0">
                  <a:buNone/>
                </a:pP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∠ </a:t>
                </a:r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AOB = ∠ COD [vertically opposite angles are equal] </a:t>
                </a:r>
              </a:p>
              <a:p>
                <a:pPr marL="114300" indent="0">
                  <a:buNone/>
                </a:pPr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AO = CO [given]</a:t>
                </a:r>
                <a:endPara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14300" indent="0">
                  <a:buNone/>
                </a:pPr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BO = DO [given]</a:t>
                </a:r>
              </a:p>
              <a:p>
                <a:pPr marL="114300" indent="0">
                  <a:buNone/>
                </a:pP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 AOB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≅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∆ </a:t>
                </a:r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COD(SAS axiom)</a:t>
                </a:r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∴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∠OAB = ∠</a:t>
                </a:r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OCD (</a:t>
                </a:r>
                <a:r>
                  <a:rPr lang="en-US" sz="1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cpct</a:t>
                </a:r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114300" indent="0">
                  <a:buNone/>
                </a:pPr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∴ 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alternate interior  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angles</a:t>
                </a:r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property we get</a:t>
                </a:r>
              </a:p>
              <a:p>
                <a:pPr marL="114300" indent="0">
                  <a:buNone/>
                </a:pPr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AB </a:t>
                </a:r>
                <a:r>
                  <a:rPr lang="en-US" sz="18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‖ CD-------------(1)</a:t>
                </a:r>
              </a:p>
              <a:p>
                <a:pPr marL="114300" indent="0">
                  <a:buNone/>
                </a:pPr>
                <a:r>
                  <a:rPr lang="en-US" sz="18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Similarly we can prove that</a:t>
                </a:r>
              </a:p>
              <a:p>
                <a:pPr marL="114300" indent="0">
                  <a:buNone/>
                </a:pPr>
                <a:r>
                  <a:rPr lang="en-US" sz="18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AD </a:t>
                </a:r>
                <a:r>
                  <a:rPr lang="en-US" sz="1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‖ </a:t>
                </a:r>
                <a:r>
                  <a:rPr lang="en-US" sz="18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BC---------------(2)</a:t>
                </a:r>
              </a:p>
              <a:p>
                <a:pPr marL="114300" indent="0">
                  <a:buNone/>
                </a:pPr>
                <a:r>
                  <a:rPr lang="en-US" sz="18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From 1 and 2 we have 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 is a parallelogram</a:t>
                </a:r>
                <a:endParaRPr lang="en-US" sz="18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114300" indent="0">
                  <a:buNone/>
                </a:pP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14300" indent="0">
                  <a:buNone/>
                </a:pPr>
                <a:endPara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14300" indent="0">
                  <a:buNone/>
                </a:pPr>
                <a:endParaRPr lang="en-US" sz="1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 flipH="1">
                <a:off x="77234" y="1001055"/>
                <a:ext cx="5611547" cy="4069709"/>
              </a:xfrm>
              <a:blipFill>
                <a:blip r:embed="rId2"/>
                <a:stretch>
                  <a:fillRect b="-2086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234" y="109925"/>
            <a:ext cx="9066766" cy="848206"/>
          </a:xfrm>
          <a:ln>
            <a:solidFill>
              <a:schemeClr val="tx1"/>
            </a:solidFill>
          </a:ln>
        </p:spPr>
        <p:txBody>
          <a:bodyPr/>
          <a:lstStyle/>
          <a:p>
            <a:pPr marL="114300"/>
            <a:r>
              <a:rPr lang="en-US" sz="2400" b="1" dirty="0">
                <a:solidFill>
                  <a:srgbClr val="FF0000"/>
                </a:solidFill>
              </a:rPr>
              <a:t>Theorem 8.7 : </a:t>
            </a:r>
            <a:r>
              <a:rPr lang="en-US" sz="2400" dirty="0">
                <a:solidFill>
                  <a:schemeClr val="tx1"/>
                </a:solidFill>
              </a:rPr>
              <a:t>If the diagonals of a quadrilateral bisect each other, then it is a parallelogram.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03424" y="2737178"/>
            <a:ext cx="249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68159" y="2694254"/>
            <a:ext cx="353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843145" y="1003621"/>
            <a:ext cx="353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57464" y="1001056"/>
            <a:ext cx="155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</a:t>
            </a:r>
            <a:endParaRPr lang="en-US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6441237" y="1290556"/>
            <a:ext cx="2598423" cy="1451032"/>
            <a:chOff x="6306586" y="1790930"/>
            <a:chExt cx="2598423" cy="145103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725168" y="1790930"/>
              <a:ext cx="217984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6306586" y="1804797"/>
              <a:ext cx="418582" cy="14371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306586" y="3241962"/>
              <a:ext cx="22035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8510154" y="1804797"/>
              <a:ext cx="394855" cy="14371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>
            <a:stCxn id="13" idx="0"/>
            <a:endCxn id="16" idx="2"/>
          </p:cNvCxnSpPr>
          <p:nvPr/>
        </p:nvCxnSpPr>
        <p:spPr>
          <a:xfrm flipV="1">
            <a:off x="6428115" y="1311398"/>
            <a:ext cx="2591676" cy="142578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2"/>
            <a:endCxn id="14" idx="0"/>
          </p:cNvCxnSpPr>
          <p:nvPr/>
        </p:nvCxnSpPr>
        <p:spPr>
          <a:xfrm>
            <a:off x="6835396" y="1308833"/>
            <a:ext cx="1809409" cy="138542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12275" y="1715228"/>
            <a:ext cx="218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711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13" grpId="0"/>
      <p:bldP spid="14" grpId="0"/>
      <p:bldP spid="16" grpId="0"/>
      <p:bldP spid="5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ubtitle 1"/>
              <p:cNvSpPr>
                <a:spLocks noGrp="1"/>
              </p:cNvSpPr>
              <p:nvPr>
                <p:ph type="subTitle" idx="1"/>
              </p:nvPr>
            </p:nvSpPr>
            <p:spPr>
              <a:xfrm flipH="1">
                <a:off x="77234" y="1001055"/>
                <a:ext cx="5611547" cy="4069709"/>
              </a:xfrm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pPr marL="114300" indent="0">
                  <a:buNone/>
                </a:pPr>
                <a:r>
                  <a:rPr lang="en-US" sz="1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</a:t>
                </a:r>
                <a:r>
                  <a:rPr 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Quadrilateral ABCD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one pair of 	opposite sides is parallel and equal </a:t>
                </a:r>
              </a:p>
              <a:p>
                <a:pPr marL="11430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i.e.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AB </a:t>
                </a:r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‖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CD &amp; AB </a:t>
                </a:r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CD</a:t>
                </a:r>
                <a:endParaRPr lang="en-US" sz="2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114300" indent="0">
                  <a:buNone/>
                </a:pPr>
                <a:r>
                  <a:rPr lang="en-US" sz="1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PROVE :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Quadrilateral ABCD is a parallelogram</a:t>
                </a:r>
              </a:p>
              <a:p>
                <a:pPr marL="114300" indent="0">
                  <a:buNone/>
                </a:pPr>
                <a:r>
                  <a:rPr lang="en-US" sz="1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PROOF : </a:t>
                </a:r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 </a:t>
                </a:r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 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∆ </a:t>
                </a:r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CDA,     	</a:t>
                </a:r>
              </a:p>
              <a:p>
                <a:pPr marL="114300" indent="0">
                  <a:buNone/>
                </a:pPr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AB 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 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[given</a:t>
                </a:r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  <a:p>
                <a:pPr marL="114300" indent="0">
                  <a:buNone/>
                </a:pPr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∠ CAB = ∠ ACD [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alternate interior  </a:t>
                </a:r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angles are equal] </a:t>
                </a:r>
              </a:p>
              <a:p>
                <a:pPr marL="114300" indent="0">
                  <a:buNone/>
                </a:pP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AC = CA(common)</a:t>
                </a:r>
              </a:p>
              <a:p>
                <a:pPr marL="114300" indent="0">
                  <a:buNone/>
                </a:pPr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∆ ABC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≅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∆ </a:t>
                </a:r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CDA(SAS axiom)</a:t>
                </a:r>
              </a:p>
              <a:p>
                <a:pPr marL="114300" indent="0">
                  <a:buNone/>
                </a:pPr>
                <a:r>
                  <a:rPr lang="en-US" sz="1800" dirty="0" smtClean="0">
                    <a:solidFill>
                      <a:schemeClr val="tx1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∴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∠BCA 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∠DAC (</a:t>
                </a:r>
                <a:r>
                  <a:rPr lang="en-US" sz="1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cpct</a:t>
                </a:r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114300" indent="0">
                  <a:buNone/>
                </a:pPr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∴ 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alternate interior  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angles</a:t>
                </a:r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property we get</a:t>
                </a:r>
              </a:p>
              <a:p>
                <a:pPr marL="114300" indent="0">
                  <a:buNone/>
                </a:pPr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BC </a:t>
                </a:r>
                <a:r>
                  <a:rPr lang="en-US" sz="18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‖ DA-----------(1)</a:t>
                </a:r>
              </a:p>
              <a:p>
                <a:pPr marL="114300" indent="0">
                  <a:buNone/>
                </a:pPr>
                <a:r>
                  <a:rPr lang="en-US" sz="18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AB ‖ </a:t>
                </a:r>
                <a:r>
                  <a:rPr lang="en-US" sz="18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CD (given)---(2)</a:t>
                </a:r>
              </a:p>
              <a:p>
                <a:pPr marL="114300" indent="0">
                  <a:buNone/>
                </a:pPr>
                <a:r>
                  <a:rPr lang="en-US" sz="18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From 1 and 2 we have 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 is a </a:t>
                </a:r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parallelogram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14300" indent="0">
                  <a:buNone/>
                </a:pPr>
                <a:endPara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14300" indent="0">
                  <a:buNone/>
                </a:pPr>
                <a:endParaRPr lang="en-US" sz="1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 flipH="1">
                <a:off x="77234" y="1001055"/>
                <a:ext cx="5611547" cy="4069709"/>
              </a:xfrm>
              <a:blipFill>
                <a:blip r:embed="rId2"/>
                <a:stretch>
                  <a:fillRect r="-975" b="-2832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234" y="109925"/>
            <a:ext cx="9066766" cy="848206"/>
          </a:xfrm>
          <a:ln>
            <a:solidFill>
              <a:schemeClr val="tx1"/>
            </a:solidFill>
          </a:ln>
        </p:spPr>
        <p:txBody>
          <a:bodyPr/>
          <a:lstStyle/>
          <a:p>
            <a:pPr marL="114300"/>
            <a:r>
              <a:rPr lang="en-US" sz="2400" b="1" dirty="0">
                <a:solidFill>
                  <a:srgbClr val="FF0000"/>
                </a:solidFill>
              </a:rPr>
              <a:t>Theorem 8.8 : </a:t>
            </a:r>
            <a:r>
              <a:rPr lang="en-US" sz="2400" dirty="0">
                <a:solidFill>
                  <a:schemeClr val="tx1"/>
                </a:solidFill>
              </a:rPr>
              <a:t>A quadrilateral is a parallelogram if a pair of </a:t>
            </a:r>
            <a:r>
              <a:rPr lang="en-US" sz="2400" dirty="0" smtClean="0">
                <a:solidFill>
                  <a:schemeClr val="tx1"/>
                </a:solidFill>
              </a:rPr>
              <a:t> 	opposite </a:t>
            </a:r>
            <a:r>
              <a:rPr lang="en-US" sz="2400" dirty="0">
                <a:solidFill>
                  <a:schemeClr val="tx1"/>
                </a:solidFill>
              </a:rPr>
              <a:t>sides is equal and parallel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03424" y="2737178"/>
            <a:ext cx="249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68159" y="2694254"/>
            <a:ext cx="353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843145" y="1003621"/>
            <a:ext cx="353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57464" y="1001056"/>
            <a:ext cx="155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</a:t>
            </a:r>
            <a:endParaRPr lang="en-US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6441237" y="1290556"/>
            <a:ext cx="2598423" cy="1451032"/>
            <a:chOff x="6306586" y="1790930"/>
            <a:chExt cx="2598423" cy="145103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725168" y="1790930"/>
              <a:ext cx="217984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6306586" y="1804797"/>
              <a:ext cx="418582" cy="14371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306586" y="3241962"/>
              <a:ext cx="22035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8510154" y="1804797"/>
              <a:ext cx="394855" cy="14371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>
            <a:stCxn id="13" idx="0"/>
            <a:endCxn id="16" idx="2"/>
          </p:cNvCxnSpPr>
          <p:nvPr/>
        </p:nvCxnSpPr>
        <p:spPr>
          <a:xfrm flipV="1">
            <a:off x="6428115" y="1311398"/>
            <a:ext cx="2591676" cy="142578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12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13" grpId="0"/>
      <p:bldP spid="14" grpId="0"/>
      <p:bldP spid="16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0756" y="2110085"/>
            <a:ext cx="62824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73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58"/>
          <p:cNvSpPr txBox="1">
            <a:spLocks noGrp="1"/>
          </p:cNvSpPr>
          <p:nvPr>
            <p:ph type="title"/>
          </p:nvPr>
        </p:nvSpPr>
        <p:spPr>
          <a:xfrm>
            <a:off x="905791" y="72736"/>
            <a:ext cx="7353300" cy="5091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TOPICS</a:t>
            </a:r>
            <a:endParaRPr lang="en-US" sz="3200" dirty="0">
              <a:solidFill>
                <a:srgbClr val="FF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620" name="Google Shape;620;p58"/>
          <p:cNvSpPr txBox="1">
            <a:spLocks noGrp="1"/>
          </p:cNvSpPr>
          <p:nvPr>
            <p:ph type="body" idx="1"/>
          </p:nvPr>
        </p:nvSpPr>
        <p:spPr>
          <a:xfrm>
            <a:off x="311727" y="581891"/>
            <a:ext cx="5715000" cy="44888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42900">
              <a:buClr>
                <a:srgbClr val="C00000"/>
              </a:buClr>
              <a:buSzPts val="1800"/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FF0000"/>
                </a:solidFill>
              </a:rPr>
              <a:t>QUADRILATERAL</a:t>
            </a:r>
          </a:p>
          <a:p>
            <a:pPr lvl="0" indent="-342900">
              <a:buClr>
                <a:srgbClr val="C00000"/>
              </a:buClr>
              <a:buSzPts val="1800"/>
              <a:buFont typeface="Wingdings" panose="05000000000000000000" pitchFamily="2" charset="2"/>
              <a:buChar char="v"/>
            </a:pPr>
            <a:endParaRPr lang="en-US" sz="2400" b="1" dirty="0">
              <a:solidFill>
                <a:srgbClr val="FF0000"/>
              </a:solidFill>
            </a:endParaRPr>
          </a:p>
          <a:p>
            <a:pPr lvl="0" indent="-342900">
              <a:buClr>
                <a:srgbClr val="C00000"/>
              </a:buClr>
              <a:buSzPts val="1800"/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</a:rPr>
              <a:t>ANGLE SUM PROPERTY OF A </a:t>
            </a:r>
            <a:r>
              <a:rPr lang="en-US" sz="2400" b="1" dirty="0" smtClean="0">
                <a:solidFill>
                  <a:srgbClr val="FF0000"/>
                </a:solidFill>
              </a:rPr>
              <a:t>QUADRILATERAL</a:t>
            </a:r>
          </a:p>
          <a:p>
            <a:pPr lvl="0" indent="-342900">
              <a:buClr>
                <a:srgbClr val="C00000"/>
              </a:buClr>
              <a:buSzPts val="1800"/>
              <a:buFont typeface="Wingdings" panose="05000000000000000000" pitchFamily="2" charset="2"/>
              <a:buChar char="v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lvl="0" indent="-342900">
              <a:buClr>
                <a:srgbClr val="C00000"/>
              </a:buClr>
              <a:buSzPts val="1800"/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</a:rPr>
              <a:t>TYPES OF </a:t>
            </a:r>
            <a:r>
              <a:rPr lang="en-US" sz="2400" b="1" dirty="0" smtClean="0">
                <a:solidFill>
                  <a:srgbClr val="FF0000"/>
                </a:solidFill>
              </a:rPr>
              <a:t>QUADRILATERALS</a:t>
            </a:r>
          </a:p>
          <a:p>
            <a:pPr lvl="0" indent="-342900">
              <a:buClr>
                <a:srgbClr val="C00000"/>
              </a:buClr>
              <a:buSzPts val="1800"/>
              <a:buFont typeface="Wingdings" panose="05000000000000000000" pitchFamily="2" charset="2"/>
              <a:buChar char="v"/>
            </a:pPr>
            <a:endParaRPr lang="en-US" sz="2400" b="1" dirty="0">
              <a:solidFill>
                <a:srgbClr val="FF0000"/>
              </a:solidFill>
            </a:endParaRPr>
          </a:p>
          <a:p>
            <a:pPr lvl="0" indent="-342900">
              <a:buClr>
                <a:srgbClr val="C00000"/>
              </a:buClr>
              <a:buSzPts val="1800"/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</a:rPr>
              <a:t>POINTS TO </a:t>
            </a:r>
            <a:r>
              <a:rPr lang="en-US" sz="2400" b="1" dirty="0" smtClean="0">
                <a:solidFill>
                  <a:srgbClr val="FF0000"/>
                </a:solidFill>
              </a:rPr>
              <a:t>REMEMBER</a:t>
            </a:r>
          </a:p>
          <a:p>
            <a:pPr lvl="0" indent="-342900">
              <a:buClr>
                <a:srgbClr val="C00000"/>
              </a:buClr>
              <a:buSzPts val="1800"/>
              <a:buFont typeface="Wingdings" panose="05000000000000000000" pitchFamily="2" charset="2"/>
              <a:buChar char="v"/>
            </a:pPr>
            <a:endParaRPr lang="en-US" sz="2400" b="1" dirty="0">
              <a:solidFill>
                <a:srgbClr val="FF0000"/>
              </a:solidFill>
            </a:endParaRPr>
          </a:p>
          <a:p>
            <a:pPr lvl="0" indent="-342900">
              <a:buClr>
                <a:srgbClr val="C00000"/>
              </a:buClr>
              <a:buSzPts val="1800"/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</a:rPr>
              <a:t>PROPERTIES OF A PARALLELOGRAM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lvl="0" indent="-342900">
              <a:buClr>
                <a:srgbClr val="C00000"/>
              </a:buClr>
              <a:buSzPts val="1800"/>
              <a:buFont typeface="Wingdings" panose="05000000000000000000" pitchFamily="2" charset="2"/>
              <a:buChar char="v"/>
            </a:pPr>
            <a:endParaRPr lang="en-US" sz="2400" b="1" dirty="0">
              <a:solidFill>
                <a:srgbClr val="FF0000"/>
              </a:solidFill>
            </a:endParaRPr>
          </a:p>
          <a:p>
            <a:pPr lvl="0" indent="-342900">
              <a:buClr>
                <a:srgbClr val="C00000"/>
              </a:buClr>
              <a:buSzPts val="1800"/>
              <a:buFont typeface="Wingdings" panose="05000000000000000000" pitchFamily="2" charset="2"/>
              <a:buChar char="v"/>
            </a:pPr>
            <a:r>
              <a:rPr lang="en-US" sz="2400" b="1" smtClean="0">
                <a:solidFill>
                  <a:srgbClr val="FF0000"/>
                </a:solidFill>
              </a:rPr>
              <a:t>THEOREMS</a:t>
            </a:r>
            <a:endParaRPr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91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19A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6"/>
          <p:cNvSpPr txBox="1">
            <a:spLocks noGrp="1"/>
          </p:cNvSpPr>
          <p:nvPr>
            <p:ph type="title"/>
          </p:nvPr>
        </p:nvSpPr>
        <p:spPr>
          <a:xfrm>
            <a:off x="926573" y="83487"/>
            <a:ext cx="7353300" cy="6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0000"/>
                </a:solidFill>
              </a:rPr>
              <a:t>QUADRILATERAL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21" name="Google Shape;221;p36"/>
          <p:cNvSpPr txBox="1">
            <a:spLocks noGrp="1"/>
          </p:cNvSpPr>
          <p:nvPr>
            <p:ph type="subTitle" idx="1"/>
          </p:nvPr>
        </p:nvSpPr>
        <p:spPr>
          <a:xfrm flipH="1">
            <a:off x="103909" y="733287"/>
            <a:ext cx="6068291" cy="43063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polygon formed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joining four points in an order is called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quadrilateral.</a:t>
            </a:r>
          </a:p>
          <a:p>
            <a:pPr marL="342900" lv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quadrilateral has four sides, four angles and four vertices </a:t>
            </a:r>
            <a:r>
              <a:rPr lang="e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quadrilateral ABCD, AB, BC, CD and DA are the four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sides. </a:t>
            </a:r>
          </a:p>
          <a:p>
            <a:pPr marL="342900" lv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B, C and D are the four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vertices.</a:t>
            </a:r>
          </a:p>
          <a:p>
            <a:pPr marL="342900" lv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∠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∠ B, ∠ C and ∠ D are the four angles formed at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vertices.</a:t>
            </a:r>
          </a:p>
          <a:p>
            <a:pPr marL="342900" lv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BD are the two diagonals of the quadrilateral ABCD.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431973" y="1475509"/>
            <a:ext cx="2597727" cy="2847109"/>
            <a:chOff x="6567055" y="1620982"/>
            <a:chExt cx="2306781" cy="150668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567055" y="1620982"/>
              <a:ext cx="1712818" cy="1558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577445" y="1631373"/>
              <a:ext cx="197428" cy="149629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279873" y="1776845"/>
              <a:ext cx="593963" cy="10079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774873" y="2784764"/>
              <a:ext cx="2098963" cy="3429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567055" y="1620982"/>
              <a:ext cx="2306781" cy="116378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6774873" y="1776845"/>
              <a:ext cx="1505000" cy="135081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6279899" y="1204082"/>
            <a:ext cx="3275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17577" y="1506109"/>
            <a:ext cx="303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B</a:t>
            </a:r>
            <a:endParaRPr lang="en-US" sz="11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845030" y="3690859"/>
            <a:ext cx="178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500010" y="4342253"/>
            <a:ext cx="331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 uiExpand="1" build="p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 flipH="1">
            <a:off x="176641" y="675408"/>
            <a:ext cx="8593286" cy="4468091"/>
          </a:xfrm>
        </p:spPr>
        <p:txBody>
          <a:bodyPr/>
          <a:lstStyle/>
          <a:p>
            <a:pPr marL="4000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STATEMENT: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sum of the angles of a quadrilateral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360º</a:t>
            </a:r>
          </a:p>
          <a:p>
            <a:pPr marL="40005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GIVEN: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quadrilateral ABCD</a:t>
            </a:r>
          </a:p>
          <a:p>
            <a:pPr marL="40005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PROVE: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∠ A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∠ B + ∠ C + ∠ D = 360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                  </a:t>
            </a:r>
            <a:endParaRPr lang="pt-B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285750">
              <a:buFont typeface="Wingdings" panose="05000000000000000000" pitchFamily="2" charset="2"/>
              <a:buChar char="§"/>
            </a:pPr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: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Join AC</a:t>
            </a:r>
          </a:p>
          <a:p>
            <a:pPr marL="400050" indent="-285750">
              <a:buFont typeface="Wingdings" panose="05000000000000000000" pitchFamily="2" charset="2"/>
              <a:buChar char="§"/>
            </a:pPr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PROOF :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angle sum property of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∆ we get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∆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ADC,</a:t>
            </a:r>
          </a:p>
          <a:p>
            <a:pPr marL="400050" indent="-285750">
              <a:buFont typeface="Wingdings" panose="05000000000000000000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∠ DAC + ∠ ACD + ∠ D = 180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°------------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</a:p>
          <a:p>
            <a:pPr marL="40005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∆ ABC,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∠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CAB + ∠ ACB + ∠ B = 180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°------------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Adding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and (2), we get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∠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DAC + ∠ ACD + ∠ D + ∠ CAB + ∠ ACB + ∠ B =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 +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180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 = 360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</a:p>
          <a:p>
            <a:pPr marL="40005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∠ DAC + ∠ CAB = ∠ A and ∠ ACD + ∠ ACB = ∠ C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∠ A + ∠ D + ∠ B + ∠ C = 360°.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234" y="93877"/>
            <a:ext cx="8967355" cy="58153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ANGLE SUM PROPERTY OF A QUADRILATERAL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Flowchart: Manual Input 9"/>
          <p:cNvSpPr/>
          <p:nvPr/>
        </p:nvSpPr>
        <p:spPr>
          <a:xfrm>
            <a:off x="5891645" y="1475509"/>
            <a:ext cx="2119746" cy="1766455"/>
          </a:xfrm>
          <a:prstGeom prst="flowChartManualInp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891645" y="1475509"/>
            <a:ext cx="2119746" cy="176645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17250" y="3241964"/>
            <a:ext cx="249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874059" y="3241963"/>
            <a:ext cx="353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874059" y="1122218"/>
            <a:ext cx="353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64009" y="1497020"/>
            <a:ext cx="155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6773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0" grpId="0" animBg="1"/>
      <p:bldP spid="13" grpId="0"/>
      <p:bldP spid="14" grpId="0"/>
      <p:bldP spid="16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9"/>
          <p:cNvSpPr txBox="1">
            <a:spLocks noGrp="1"/>
          </p:cNvSpPr>
          <p:nvPr>
            <p:ph type="title" idx="8"/>
          </p:nvPr>
        </p:nvSpPr>
        <p:spPr>
          <a:xfrm>
            <a:off x="947355" y="93877"/>
            <a:ext cx="7353300" cy="7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smtClean="0">
                <a:solidFill>
                  <a:srgbClr val="FF0000"/>
                </a:solidFill>
              </a:rPr>
              <a:t>TYPES OF QUADRILATERALS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2" name="Google Shape;402;p49"/>
          <p:cNvSpPr txBox="1">
            <a:spLocks noGrp="1"/>
          </p:cNvSpPr>
          <p:nvPr>
            <p:ph type="ctrTitle"/>
          </p:nvPr>
        </p:nvSpPr>
        <p:spPr>
          <a:xfrm flipH="1">
            <a:off x="1840400" y="1636814"/>
            <a:ext cx="199384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TRAPEZIUM</a:t>
            </a:r>
            <a:endParaRPr dirty="0"/>
          </a:p>
        </p:txBody>
      </p:sp>
      <p:sp>
        <p:nvSpPr>
          <p:cNvPr id="403" name="Google Shape;403;p49"/>
          <p:cNvSpPr txBox="1">
            <a:spLocks noGrp="1"/>
          </p:cNvSpPr>
          <p:nvPr>
            <p:ph type="subTitle" idx="1"/>
          </p:nvPr>
        </p:nvSpPr>
        <p:spPr>
          <a:xfrm flipH="1">
            <a:off x="1918966" y="861234"/>
            <a:ext cx="2613012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dirty="0"/>
              <a:t>One pair of opposite sides of quadrilateral are </a:t>
            </a:r>
            <a:r>
              <a:rPr lang="en-US" dirty="0" smtClean="0"/>
              <a:t>parallel.</a:t>
            </a:r>
            <a:endParaRPr dirty="0"/>
          </a:p>
        </p:txBody>
      </p:sp>
      <p:sp>
        <p:nvSpPr>
          <p:cNvPr id="404" name="Google Shape;404;p49"/>
          <p:cNvSpPr txBox="1">
            <a:spLocks noGrp="1"/>
          </p:cNvSpPr>
          <p:nvPr>
            <p:ph type="ctrTitle" idx="2"/>
          </p:nvPr>
        </p:nvSpPr>
        <p:spPr>
          <a:xfrm flipH="1">
            <a:off x="4757491" y="1645266"/>
            <a:ext cx="3002973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PARALLELOGRAM</a:t>
            </a:r>
            <a:endParaRPr dirty="0"/>
          </a:p>
        </p:txBody>
      </p:sp>
      <p:sp>
        <p:nvSpPr>
          <p:cNvPr id="405" name="Google Shape;405;p49"/>
          <p:cNvSpPr txBox="1">
            <a:spLocks noGrp="1"/>
          </p:cNvSpPr>
          <p:nvPr>
            <p:ph type="subTitle" idx="3"/>
          </p:nvPr>
        </p:nvSpPr>
        <p:spPr>
          <a:xfrm flipH="1">
            <a:off x="4957771" y="836511"/>
            <a:ext cx="23769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dirty="0"/>
              <a:t>Both pairs of opposite sides of </a:t>
            </a:r>
            <a:r>
              <a:rPr lang="en-US" dirty="0" smtClean="0"/>
              <a:t>quadrilaterals are </a:t>
            </a:r>
            <a:r>
              <a:rPr lang="en-US" dirty="0"/>
              <a:t>parallel</a:t>
            </a:r>
            <a:r>
              <a:rPr lang="en-US" dirty="0" smtClean="0"/>
              <a:t>. </a:t>
            </a:r>
            <a:endParaRPr dirty="0"/>
          </a:p>
        </p:txBody>
      </p:sp>
      <p:sp>
        <p:nvSpPr>
          <p:cNvPr id="406" name="Google Shape;406;p49"/>
          <p:cNvSpPr txBox="1">
            <a:spLocks noGrp="1"/>
          </p:cNvSpPr>
          <p:nvPr>
            <p:ph type="ctrTitle" idx="4"/>
          </p:nvPr>
        </p:nvSpPr>
        <p:spPr>
          <a:xfrm flipH="1">
            <a:off x="3774077" y="2908586"/>
            <a:ext cx="199384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RECTANGLE</a:t>
            </a:r>
            <a:endParaRPr dirty="0"/>
          </a:p>
        </p:txBody>
      </p:sp>
      <p:sp>
        <p:nvSpPr>
          <p:cNvPr id="407" name="Google Shape;407;p49"/>
          <p:cNvSpPr txBox="1">
            <a:spLocks noGrp="1"/>
          </p:cNvSpPr>
          <p:nvPr>
            <p:ph type="subTitle" idx="5"/>
          </p:nvPr>
        </p:nvSpPr>
        <p:spPr>
          <a:xfrm flipH="1">
            <a:off x="3660883" y="2152938"/>
            <a:ext cx="23769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dirty="0" smtClean="0"/>
              <a:t>A parallelogram with </a:t>
            </a:r>
            <a:r>
              <a:rPr lang="en-US" dirty="0"/>
              <a:t>one of its angles </a:t>
            </a:r>
            <a:r>
              <a:rPr lang="en-US" dirty="0" smtClean="0"/>
              <a:t>a right </a:t>
            </a:r>
            <a:r>
              <a:rPr lang="en-US" dirty="0"/>
              <a:t>angle. </a:t>
            </a:r>
            <a:r>
              <a:rPr lang="en-US" dirty="0" smtClean="0"/>
              <a:t> </a:t>
            </a:r>
            <a:endParaRPr dirty="0"/>
          </a:p>
        </p:txBody>
      </p:sp>
      <p:sp>
        <p:nvSpPr>
          <p:cNvPr id="408" name="Google Shape;408;p49"/>
          <p:cNvSpPr txBox="1">
            <a:spLocks noGrp="1"/>
          </p:cNvSpPr>
          <p:nvPr>
            <p:ph type="ctrTitle" idx="6"/>
          </p:nvPr>
        </p:nvSpPr>
        <p:spPr>
          <a:xfrm flipH="1">
            <a:off x="7219099" y="2869066"/>
            <a:ext cx="1815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RHOMBUS</a:t>
            </a:r>
            <a:endParaRPr dirty="0"/>
          </a:p>
        </p:txBody>
      </p:sp>
      <p:sp>
        <p:nvSpPr>
          <p:cNvPr id="409" name="Google Shape;409;p49"/>
          <p:cNvSpPr txBox="1">
            <a:spLocks noGrp="1"/>
          </p:cNvSpPr>
          <p:nvPr>
            <p:ph type="subTitle" idx="7"/>
          </p:nvPr>
        </p:nvSpPr>
        <p:spPr>
          <a:xfrm flipH="1">
            <a:off x="6691168" y="2082626"/>
            <a:ext cx="23769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dirty="0"/>
              <a:t>The parallelogram </a:t>
            </a:r>
            <a:r>
              <a:rPr lang="en-US" dirty="0" smtClean="0"/>
              <a:t>with </a:t>
            </a:r>
            <a:r>
              <a:rPr lang="en-US" dirty="0"/>
              <a:t>all sides </a:t>
            </a:r>
            <a:r>
              <a:rPr lang="en-US" dirty="0" smtClean="0"/>
              <a:t>equal . </a:t>
            </a:r>
            <a:endParaRPr dirty="0"/>
          </a:p>
        </p:txBody>
      </p:sp>
      <p:sp>
        <p:nvSpPr>
          <p:cNvPr id="11" name="Google Shape;407;p49"/>
          <p:cNvSpPr txBox="1">
            <a:spLocks/>
          </p:cNvSpPr>
          <p:nvPr/>
        </p:nvSpPr>
        <p:spPr>
          <a:xfrm flipH="1">
            <a:off x="5383564" y="3486386"/>
            <a:ext cx="2376900" cy="1134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"/>
              <a:buNone/>
              <a:defRPr sz="12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"/>
              <a:buNone/>
              <a:defRPr sz="12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"/>
              <a:buNone/>
              <a:defRPr sz="12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"/>
              <a:buNone/>
              <a:defRPr sz="12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"/>
              <a:buNone/>
              <a:defRPr sz="12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"/>
              <a:buNone/>
              <a:defRPr sz="12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"/>
              <a:buNone/>
              <a:defRPr sz="12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"/>
              <a:buNone/>
              <a:defRPr sz="12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indent="0"/>
            <a:r>
              <a:rPr lang="en-US" dirty="0"/>
              <a:t>The parallelogram </a:t>
            </a:r>
            <a:r>
              <a:rPr lang="en-US" dirty="0" smtClean="0"/>
              <a:t>with one angle </a:t>
            </a:r>
            <a:r>
              <a:rPr lang="en-US" dirty="0"/>
              <a:t>90° and all sides </a:t>
            </a:r>
            <a:r>
              <a:rPr lang="en-US" dirty="0" smtClean="0"/>
              <a:t>equal .</a:t>
            </a:r>
            <a:endParaRPr lang="en-US" dirty="0"/>
          </a:p>
        </p:txBody>
      </p:sp>
      <p:sp>
        <p:nvSpPr>
          <p:cNvPr id="12" name="Google Shape;406;p49"/>
          <p:cNvSpPr txBox="1">
            <a:spLocks/>
          </p:cNvSpPr>
          <p:nvPr/>
        </p:nvSpPr>
        <p:spPr>
          <a:xfrm flipH="1">
            <a:off x="5757201" y="4522002"/>
            <a:ext cx="199384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verpass Black"/>
              <a:buNone/>
              <a:defRPr sz="2400" b="1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verpass Black"/>
              <a:buNone/>
              <a:defRPr sz="1800" b="0" i="0" u="none" strike="noStrike" cap="none">
                <a:solidFill>
                  <a:srgbClr val="434343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verpass Black"/>
              <a:buNone/>
              <a:defRPr sz="1800" b="0" i="0" u="none" strike="noStrike" cap="none">
                <a:solidFill>
                  <a:srgbClr val="434343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verpass Black"/>
              <a:buNone/>
              <a:defRPr sz="1800" b="0" i="0" u="none" strike="noStrike" cap="none">
                <a:solidFill>
                  <a:srgbClr val="434343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verpass Black"/>
              <a:buNone/>
              <a:defRPr sz="1800" b="0" i="0" u="none" strike="noStrike" cap="none">
                <a:solidFill>
                  <a:srgbClr val="434343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verpass Black"/>
              <a:buNone/>
              <a:defRPr sz="1800" b="0" i="0" u="none" strike="noStrike" cap="none">
                <a:solidFill>
                  <a:srgbClr val="434343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verpass Black"/>
              <a:buNone/>
              <a:defRPr sz="1800" b="0" i="0" u="none" strike="noStrike" cap="none">
                <a:solidFill>
                  <a:srgbClr val="434343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verpass Black"/>
              <a:buNone/>
              <a:defRPr sz="1800" b="0" i="0" u="none" strike="noStrike" cap="none">
                <a:solidFill>
                  <a:srgbClr val="434343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verpass Black"/>
              <a:buNone/>
              <a:defRPr sz="1800" b="0" i="0" u="none" strike="noStrike" cap="none">
                <a:solidFill>
                  <a:srgbClr val="434343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r>
              <a:rPr lang="en-US" dirty="0" smtClean="0"/>
              <a:t>SQUARE</a:t>
            </a:r>
            <a:endParaRPr lang="en-US" dirty="0"/>
          </a:p>
        </p:txBody>
      </p:sp>
      <p:sp>
        <p:nvSpPr>
          <p:cNvPr id="13" name="Google Shape;407;p49"/>
          <p:cNvSpPr txBox="1">
            <a:spLocks/>
          </p:cNvSpPr>
          <p:nvPr/>
        </p:nvSpPr>
        <p:spPr>
          <a:xfrm flipH="1">
            <a:off x="828295" y="3254763"/>
            <a:ext cx="23769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"/>
              <a:buNone/>
              <a:defRPr sz="12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"/>
              <a:buNone/>
              <a:defRPr sz="12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"/>
              <a:buNone/>
              <a:defRPr sz="12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"/>
              <a:buNone/>
              <a:defRPr sz="12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"/>
              <a:buNone/>
              <a:defRPr sz="12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"/>
              <a:buNone/>
              <a:defRPr sz="12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"/>
              <a:buNone/>
              <a:defRPr sz="12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"/>
              <a:buNone/>
              <a:defRPr sz="12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indent="0"/>
            <a:r>
              <a:rPr lang="en-US" dirty="0" smtClean="0"/>
              <a:t>A quadrilateral with </a:t>
            </a:r>
            <a:r>
              <a:rPr lang="en-US" dirty="0"/>
              <a:t>two pairs of adjacent sides </a:t>
            </a:r>
            <a:r>
              <a:rPr lang="en-US" dirty="0" smtClean="0"/>
              <a:t>equal .</a:t>
            </a:r>
            <a:endParaRPr lang="en-US" dirty="0"/>
          </a:p>
        </p:txBody>
      </p:sp>
      <p:sp>
        <p:nvSpPr>
          <p:cNvPr id="14" name="Google Shape;406;p49"/>
          <p:cNvSpPr txBox="1">
            <a:spLocks/>
          </p:cNvSpPr>
          <p:nvPr/>
        </p:nvSpPr>
        <p:spPr>
          <a:xfrm flipH="1">
            <a:off x="1263609" y="4016691"/>
            <a:ext cx="1282164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verpass Black"/>
              <a:buNone/>
              <a:defRPr sz="2400" b="1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verpass Black"/>
              <a:buNone/>
              <a:defRPr sz="1800" b="0" i="0" u="none" strike="noStrike" cap="none">
                <a:solidFill>
                  <a:srgbClr val="434343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verpass Black"/>
              <a:buNone/>
              <a:defRPr sz="1800" b="0" i="0" u="none" strike="noStrike" cap="none">
                <a:solidFill>
                  <a:srgbClr val="434343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verpass Black"/>
              <a:buNone/>
              <a:defRPr sz="1800" b="0" i="0" u="none" strike="noStrike" cap="none">
                <a:solidFill>
                  <a:srgbClr val="434343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verpass Black"/>
              <a:buNone/>
              <a:defRPr sz="1800" b="0" i="0" u="none" strike="noStrike" cap="none">
                <a:solidFill>
                  <a:srgbClr val="434343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verpass Black"/>
              <a:buNone/>
              <a:defRPr sz="1800" b="0" i="0" u="none" strike="noStrike" cap="none">
                <a:solidFill>
                  <a:srgbClr val="434343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verpass Black"/>
              <a:buNone/>
              <a:defRPr sz="1800" b="0" i="0" u="none" strike="noStrike" cap="none">
                <a:solidFill>
                  <a:srgbClr val="434343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verpass Black"/>
              <a:buNone/>
              <a:defRPr sz="1800" b="0" i="0" u="none" strike="noStrike" cap="none">
                <a:solidFill>
                  <a:srgbClr val="434343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verpass Black"/>
              <a:buNone/>
              <a:defRPr sz="1800" b="0" i="0" u="none" strike="noStrike" cap="none">
                <a:solidFill>
                  <a:srgbClr val="434343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r>
              <a:rPr lang="en-US" dirty="0" smtClean="0"/>
              <a:t>KITE</a:t>
            </a:r>
            <a:endParaRPr lang="en-US" dirty="0"/>
          </a:p>
        </p:txBody>
      </p:sp>
      <p:sp>
        <p:nvSpPr>
          <p:cNvPr id="2" name="Trapezoid 1"/>
          <p:cNvSpPr/>
          <p:nvPr/>
        </p:nvSpPr>
        <p:spPr>
          <a:xfrm>
            <a:off x="644236" y="176294"/>
            <a:ext cx="1091046" cy="626229"/>
          </a:xfrm>
          <a:prstGeom prst="trapezoi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/>
          <p:cNvSpPr/>
          <p:nvPr/>
        </p:nvSpPr>
        <p:spPr>
          <a:xfrm>
            <a:off x="7678882" y="176294"/>
            <a:ext cx="1319645" cy="883579"/>
          </a:xfrm>
          <a:prstGeom prst="parallelogram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45773" y="2239827"/>
            <a:ext cx="1017043" cy="560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/>
          <p:cNvSpPr/>
          <p:nvPr/>
        </p:nvSpPr>
        <p:spPr>
          <a:xfrm>
            <a:off x="6135850" y="2250341"/>
            <a:ext cx="692009" cy="1004422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39619" y="4097838"/>
            <a:ext cx="798170" cy="7836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2877475" y="3652183"/>
            <a:ext cx="1082827" cy="1409897"/>
            <a:chOff x="3929385" y="3588130"/>
            <a:chExt cx="934418" cy="140989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3929385" y="3588130"/>
              <a:ext cx="457126" cy="5420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386511" y="3588130"/>
              <a:ext cx="477292" cy="5420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929385" y="4130163"/>
              <a:ext cx="457125" cy="8678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4386511" y="4130163"/>
              <a:ext cx="477292" cy="8678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" grpId="0"/>
      <p:bldP spid="403" grpId="0" build="p"/>
      <p:bldP spid="404" grpId="0"/>
      <p:bldP spid="405" grpId="0" build="p"/>
      <p:bldP spid="406" grpId="0"/>
      <p:bldP spid="407" grpId="0" build="p"/>
      <p:bldP spid="408" grpId="0"/>
      <p:bldP spid="409" grpId="0" build="p"/>
      <p:bldP spid="11" grpId="0"/>
      <p:bldP spid="12" grpId="0"/>
      <p:bldP spid="14" grpId="0"/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58"/>
          <p:cNvSpPr txBox="1">
            <a:spLocks noGrp="1"/>
          </p:cNvSpPr>
          <p:nvPr>
            <p:ph type="title"/>
          </p:nvPr>
        </p:nvSpPr>
        <p:spPr>
          <a:xfrm>
            <a:off x="905791" y="72736"/>
            <a:ext cx="7353300" cy="5091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POINTS TO REMEMBER</a:t>
            </a:r>
            <a:endParaRPr lang="en-US" sz="3200" dirty="0">
              <a:solidFill>
                <a:srgbClr val="FF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620" name="Google Shape;620;p58"/>
          <p:cNvSpPr txBox="1">
            <a:spLocks noGrp="1"/>
          </p:cNvSpPr>
          <p:nvPr>
            <p:ph type="body" idx="1"/>
          </p:nvPr>
        </p:nvSpPr>
        <p:spPr>
          <a:xfrm>
            <a:off x="311727" y="581891"/>
            <a:ext cx="5933209" cy="44888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42900">
              <a:buClr>
                <a:srgbClr val="C00000"/>
              </a:buClr>
              <a:buSzPts val="1800"/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square, rectangle and rhombus are all parallelograms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indent="-342900">
              <a:buClr>
                <a:srgbClr val="C00000"/>
              </a:buClr>
              <a:buSzPts val="1800"/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square is a rectangle and also a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rhombus.</a:t>
            </a:r>
          </a:p>
          <a:p>
            <a:pPr lvl="0" indent="-342900">
              <a:buClr>
                <a:srgbClr val="C00000"/>
              </a:buClr>
              <a:buSzPts val="1800"/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parallelogram is a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trapezium.</a:t>
            </a:r>
          </a:p>
          <a:p>
            <a:pPr lvl="0" indent="-342900">
              <a:buClr>
                <a:srgbClr val="C00000"/>
              </a:buClr>
              <a:buSzPts val="1800"/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kite is not a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parallelogram.</a:t>
            </a:r>
          </a:p>
          <a:p>
            <a:pPr lvl="0" indent="-342900">
              <a:buClr>
                <a:srgbClr val="C00000"/>
              </a:buClr>
              <a:buSzPts val="1800"/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trapezium is not a parallelogram (as only one pair of opposite sides is parallel in a trapezium and we require both pairs to be parallel in a parallelogram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 indent="-342900">
              <a:buClr>
                <a:srgbClr val="C00000"/>
              </a:buClr>
              <a:buSzPts val="1800"/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rectangle or a rhombus is not a square. 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CD8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8"/>
          <p:cNvSpPr txBox="1">
            <a:spLocks noGrp="1"/>
          </p:cNvSpPr>
          <p:nvPr>
            <p:ph type="title" idx="9"/>
          </p:nvPr>
        </p:nvSpPr>
        <p:spPr>
          <a:xfrm>
            <a:off x="874618" y="63800"/>
            <a:ext cx="7353300" cy="7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smtClean="0">
                <a:solidFill>
                  <a:srgbClr val="FF0000"/>
                </a:solidFill>
              </a:rPr>
              <a:t>PROPERTIES OF A PARALLELOGRAM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4" name="Google Shape;234;p38"/>
          <p:cNvSpPr txBox="1">
            <a:spLocks noGrp="1"/>
          </p:cNvSpPr>
          <p:nvPr>
            <p:ph type="subTitle" idx="2"/>
          </p:nvPr>
        </p:nvSpPr>
        <p:spPr>
          <a:xfrm flipH="1">
            <a:off x="3647209" y="768927"/>
            <a:ext cx="3979718" cy="15670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dirty="0"/>
              <a:t>A diagonal of a parallelogram divides it into two congruent triangles. </a:t>
            </a:r>
            <a:endParaRPr dirty="0"/>
          </a:p>
        </p:txBody>
      </p:sp>
      <p:sp>
        <p:nvSpPr>
          <p:cNvPr id="235" name="Google Shape;235;p38"/>
          <p:cNvSpPr txBox="1">
            <a:spLocks noGrp="1"/>
          </p:cNvSpPr>
          <p:nvPr>
            <p:ph type="title"/>
          </p:nvPr>
        </p:nvSpPr>
        <p:spPr>
          <a:xfrm>
            <a:off x="2296968" y="969647"/>
            <a:ext cx="1498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accent4">
                    <a:lumMod val="50000"/>
                  </a:schemeClr>
                </a:solidFill>
              </a:rPr>
              <a:t>01</a:t>
            </a:r>
            <a:endParaRPr sz="4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37" name="Google Shape;237;p38"/>
          <p:cNvSpPr txBox="1">
            <a:spLocks noGrp="1"/>
          </p:cNvSpPr>
          <p:nvPr>
            <p:ph type="subTitle" idx="4"/>
          </p:nvPr>
        </p:nvSpPr>
        <p:spPr>
          <a:xfrm>
            <a:off x="2296969" y="2351323"/>
            <a:ext cx="4291386" cy="5721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dirty="0" smtClean="0"/>
              <a:t>  </a:t>
            </a:r>
            <a:r>
              <a:rPr lang="en-US" dirty="0"/>
              <a:t>O</a:t>
            </a:r>
            <a:r>
              <a:rPr lang="en-US" dirty="0" smtClean="0"/>
              <a:t>pposite </a:t>
            </a:r>
            <a:r>
              <a:rPr lang="en-US" dirty="0"/>
              <a:t>sides are </a:t>
            </a:r>
            <a:r>
              <a:rPr lang="en-US" dirty="0" smtClean="0"/>
              <a:t>equal</a:t>
            </a:r>
            <a:endParaRPr dirty="0"/>
          </a:p>
        </p:txBody>
      </p:sp>
      <p:sp>
        <p:nvSpPr>
          <p:cNvPr id="238" name="Google Shape;238;p38"/>
          <p:cNvSpPr txBox="1">
            <a:spLocks noGrp="1"/>
          </p:cNvSpPr>
          <p:nvPr>
            <p:ph type="title" idx="5"/>
          </p:nvPr>
        </p:nvSpPr>
        <p:spPr>
          <a:xfrm flipH="1">
            <a:off x="6434551" y="2235550"/>
            <a:ext cx="1192376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accent4">
                    <a:lumMod val="50000"/>
                  </a:schemeClr>
                </a:solidFill>
              </a:rPr>
              <a:t>02</a:t>
            </a:r>
            <a:endParaRPr sz="4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40" name="Google Shape;240;p38"/>
          <p:cNvSpPr txBox="1">
            <a:spLocks noGrp="1"/>
          </p:cNvSpPr>
          <p:nvPr>
            <p:ph type="subTitle" idx="7"/>
          </p:nvPr>
        </p:nvSpPr>
        <p:spPr>
          <a:xfrm flipH="1">
            <a:off x="3647209" y="3173239"/>
            <a:ext cx="4482464" cy="8062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dirty="0" smtClean="0"/>
              <a:t>Opposite </a:t>
            </a:r>
            <a:r>
              <a:rPr lang="en-US" dirty="0"/>
              <a:t>angles are equal</a:t>
            </a:r>
            <a:r>
              <a:rPr lang="en-US" dirty="0" smtClean="0"/>
              <a:t>.</a:t>
            </a:r>
            <a:endParaRPr dirty="0"/>
          </a:p>
        </p:txBody>
      </p:sp>
      <p:sp>
        <p:nvSpPr>
          <p:cNvPr id="241" name="Google Shape;241;p38"/>
          <p:cNvSpPr txBox="1">
            <a:spLocks noGrp="1"/>
          </p:cNvSpPr>
          <p:nvPr>
            <p:ph type="title" idx="8"/>
          </p:nvPr>
        </p:nvSpPr>
        <p:spPr>
          <a:xfrm>
            <a:off x="2649681" y="3294650"/>
            <a:ext cx="886252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4">
                    <a:lumMod val="50000"/>
                  </a:schemeClr>
                </a:solidFill>
              </a:rPr>
              <a:t>03</a:t>
            </a:r>
            <a:endParaRPr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Google Shape;241;p38"/>
          <p:cNvSpPr txBox="1">
            <a:spLocks/>
          </p:cNvSpPr>
          <p:nvPr/>
        </p:nvSpPr>
        <p:spPr>
          <a:xfrm>
            <a:off x="6434551" y="4193700"/>
            <a:ext cx="886252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Overpass Black"/>
              <a:buNone/>
              <a:defRPr sz="7200" b="0" i="0" u="none" strike="noStrike" cap="none">
                <a:solidFill>
                  <a:srgbClr val="FFFFFF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" sz="4000" dirty="0" smtClean="0">
                <a:solidFill>
                  <a:schemeClr val="accent4">
                    <a:lumMod val="50000"/>
                  </a:schemeClr>
                </a:solidFill>
              </a:rPr>
              <a:t>04</a:t>
            </a:r>
            <a:endParaRPr lang="en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Google Shape;240;p38"/>
          <p:cNvSpPr txBox="1">
            <a:spLocks noGrp="1"/>
          </p:cNvSpPr>
          <p:nvPr>
            <p:ph type="subTitle" idx="7"/>
          </p:nvPr>
        </p:nvSpPr>
        <p:spPr>
          <a:xfrm flipH="1">
            <a:off x="2649681" y="4193699"/>
            <a:ext cx="3938674" cy="93768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dirty="0"/>
              <a:t> </a:t>
            </a:r>
            <a:r>
              <a:rPr lang="en-US" dirty="0" smtClean="0"/>
              <a:t>Diagonals </a:t>
            </a:r>
            <a:r>
              <a:rPr lang="en-US" dirty="0"/>
              <a:t>bisect each other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build="p"/>
      <p:bldP spid="235" grpId="0"/>
      <p:bldP spid="237" grpId="0" build="p"/>
      <p:bldP spid="238" grpId="0"/>
      <p:bldP spid="240" grpId="0" build="p"/>
      <p:bldP spid="241" grpId="0"/>
      <p:bldP spid="15" grpId="0"/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ubtitle 1"/>
              <p:cNvSpPr>
                <a:spLocks noGrp="1"/>
              </p:cNvSpPr>
              <p:nvPr>
                <p:ph type="subTitle" idx="1"/>
              </p:nvPr>
            </p:nvSpPr>
            <p:spPr>
              <a:xfrm flipH="1">
                <a:off x="114298" y="874886"/>
                <a:ext cx="6016338" cy="4175096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: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Parallelogram ABCD 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AC be a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diagonal.</a:t>
                </a:r>
                <a:r>
                  <a:rPr lang="en-US" sz="2000" dirty="0"/>
                  <a:t> T</a:t>
                </a:r>
                <a:r>
                  <a:rPr lang="en-US" sz="2000" dirty="0" smtClean="0"/>
                  <a:t>he </a:t>
                </a:r>
                <a:r>
                  <a:rPr lang="en-US" sz="2000" dirty="0"/>
                  <a:t>diagonal AC divides parallelogram ABCD into two triangles, </a:t>
                </a:r>
                <a:r>
                  <a:rPr lang="en-US" sz="2000" dirty="0" smtClean="0"/>
                  <a:t>∆ </a:t>
                </a:r>
                <a:r>
                  <a:rPr lang="en-US" sz="2000" dirty="0"/>
                  <a:t>ABC and ∆ CDA. </a:t>
                </a: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PROVE :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 ABC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∆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CDA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PROOF :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 ABC and ∆ CDA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114300" indent="0">
                  <a:buNone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 AD and AC is a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transversal</a:t>
                </a:r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∠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BCA = ∠ DAC (Pair of alternate angles) </a:t>
                </a: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14300" indent="0">
                  <a:buNone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 DC and AC is a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transversal</a:t>
                </a:r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∠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 = ∠ DCA (Pair of alternate angles) </a:t>
                </a: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14300" indent="0">
                  <a:buNone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CA (Common) </a:t>
                </a: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14300" indent="0">
                  <a:buNone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∆ ABC ≅ ∆ CDA (ASA rule) </a:t>
                </a: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14300" indent="0">
                  <a:buNone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i.e.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diagonal AC divides parallelogram ABCD into two congruent triangles ABC and CDA.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 flipH="1">
                <a:off x="114298" y="874886"/>
                <a:ext cx="6016338" cy="4175096"/>
              </a:xfrm>
              <a:blipFill>
                <a:blip r:embed="rId2"/>
                <a:stretch>
                  <a:fillRect r="-101" b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3518"/>
            <a:ext cx="8905009" cy="781368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Theorem 8.1 : A diagonal of a parallelogram divides it into </a:t>
            </a:r>
            <a:r>
              <a:rPr lang="en-US" sz="2400" dirty="0" smtClean="0">
                <a:solidFill>
                  <a:srgbClr val="FF0000"/>
                </a:solidFill>
              </a:rPr>
              <a:t>	              two </a:t>
            </a:r>
            <a:r>
              <a:rPr lang="en-US" sz="2400" dirty="0">
                <a:solidFill>
                  <a:srgbClr val="FF0000"/>
                </a:solidFill>
              </a:rPr>
              <a:t>congruent triangles.</a:t>
            </a:r>
          </a:p>
        </p:txBody>
      </p:sp>
      <p:sp>
        <p:nvSpPr>
          <p:cNvPr id="4" name="Parallelogram 3"/>
          <p:cNvSpPr/>
          <p:nvPr/>
        </p:nvSpPr>
        <p:spPr>
          <a:xfrm>
            <a:off x="6244936" y="1704108"/>
            <a:ext cx="2774374" cy="2161309"/>
          </a:xfrm>
          <a:prstGeom prst="parallelogram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51413" y="3871859"/>
            <a:ext cx="259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219209" y="3865417"/>
            <a:ext cx="322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790707" y="1396331"/>
            <a:ext cx="228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83927" y="1402773"/>
            <a:ext cx="218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</a:t>
            </a:r>
            <a:endParaRPr lang="en-US" b="1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6192979" y="1716992"/>
            <a:ext cx="2789961" cy="215486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00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 flipH="1">
            <a:off x="114298" y="567109"/>
            <a:ext cx="6016338" cy="4482873"/>
          </a:xfrm>
        </p:spPr>
        <p:txBody>
          <a:bodyPr/>
          <a:lstStyle/>
          <a:p>
            <a:pPr marL="11430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Since 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∆ ABC ≅ ∆ CDA (ASA rule)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US" dirty="0" smtClean="0"/>
              <a:t>     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= CD</a:t>
            </a:r>
          </a:p>
          <a:p>
            <a:pPr marL="11430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BC =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     CPCT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932" y="1704108"/>
            <a:ext cx="5418860" cy="820883"/>
          </a:xfrm>
        </p:spPr>
        <p:txBody>
          <a:bodyPr/>
          <a:lstStyle/>
          <a:p>
            <a:pPr marL="114300" algn="l"/>
            <a:r>
              <a:rPr lang="en-US" sz="2400" b="1" dirty="0">
                <a:solidFill>
                  <a:srgbClr val="FF0000"/>
                </a:solidFill>
              </a:rPr>
              <a:t>Theorem 8.2 : </a:t>
            </a:r>
            <a:r>
              <a:rPr lang="en-US" sz="2400" dirty="0">
                <a:solidFill>
                  <a:schemeClr val="tx1"/>
                </a:solidFill>
              </a:rPr>
              <a:t>In a parallelogram, opposite sides are </a:t>
            </a:r>
            <a:r>
              <a:rPr lang="en-US" sz="2400" dirty="0" smtClean="0">
                <a:solidFill>
                  <a:schemeClr val="tx1"/>
                </a:solidFill>
              </a:rPr>
              <a:t>equal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 B = ∠ D (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cpct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Similarly by joining BD, we can prove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 ABD ≅ ∆ CDB (ASA rule) 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 A = ∠ C (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cpct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FF0000"/>
                </a:solidFill>
              </a:rPr>
              <a:t>Theorem 8.4 :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In a parallelogram, opposite angles are equal.</a:t>
            </a:r>
          </a:p>
        </p:txBody>
      </p:sp>
      <p:sp>
        <p:nvSpPr>
          <p:cNvPr id="4" name="Parallelogram 3"/>
          <p:cNvSpPr/>
          <p:nvPr/>
        </p:nvSpPr>
        <p:spPr>
          <a:xfrm>
            <a:off x="6244936" y="1704108"/>
            <a:ext cx="2774374" cy="2161309"/>
          </a:xfrm>
          <a:prstGeom prst="parallelogram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51413" y="3871859"/>
            <a:ext cx="259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219209" y="3865417"/>
            <a:ext cx="322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790707" y="1396331"/>
            <a:ext cx="228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83927" y="1402773"/>
            <a:ext cx="218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</a:t>
            </a:r>
            <a:endParaRPr lang="en-US" b="1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6192979" y="1716992"/>
            <a:ext cx="2789961" cy="215486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1672936" y="902034"/>
            <a:ext cx="259772" cy="65462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1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Twingg Background by Slidesgo">
  <a:themeElements>
    <a:clrScheme name="Simple Light">
      <a:dk1>
        <a:srgbClr val="434343"/>
      </a:dk1>
      <a:lt1>
        <a:srgbClr val="FFFFFF"/>
      </a:lt1>
      <a:dk2>
        <a:srgbClr val="FFDCD8"/>
      </a:dk2>
      <a:lt2>
        <a:srgbClr val="FFC19A"/>
      </a:lt2>
      <a:accent1>
        <a:srgbClr val="DCBCDA"/>
      </a:accent1>
      <a:accent2>
        <a:srgbClr val="E6762E"/>
      </a:accent2>
      <a:accent3>
        <a:srgbClr val="C4A7DB"/>
      </a:accent3>
      <a:accent4>
        <a:srgbClr val="F0AAA8"/>
      </a:accent4>
      <a:accent5>
        <a:srgbClr val="A68791"/>
      </a:accent5>
      <a:accent6>
        <a:srgbClr val="644E5A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712</Words>
  <Application>Microsoft Office PowerPoint</Application>
  <PresentationFormat>On-screen Show (16:9)</PresentationFormat>
  <Paragraphs>153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Overpass</vt:lpstr>
      <vt:lpstr>Times New Roman</vt:lpstr>
      <vt:lpstr>Fira Sans Extra Condensed Medium</vt:lpstr>
      <vt:lpstr>Wingdings</vt:lpstr>
      <vt:lpstr>Roboto Condensed</vt:lpstr>
      <vt:lpstr>Chelsea Market</vt:lpstr>
      <vt:lpstr>Cambria Math</vt:lpstr>
      <vt:lpstr>Overpass Black</vt:lpstr>
      <vt:lpstr>Arial</vt:lpstr>
      <vt:lpstr>PT Serif</vt:lpstr>
      <vt:lpstr>Nunito Light</vt:lpstr>
      <vt:lpstr>Roboto Condensed Light</vt:lpstr>
      <vt:lpstr>Twingg Background by Slidesgo</vt:lpstr>
      <vt:lpstr>CHAPTER-8 QUADRILATERALS</vt:lpstr>
      <vt:lpstr>TOPICS</vt:lpstr>
      <vt:lpstr>QUADRILATERAL</vt:lpstr>
      <vt:lpstr>ANGLE SUM PROPERTY OF A QUADRILATERAL</vt:lpstr>
      <vt:lpstr>TYPES OF QUADRILATERALS</vt:lpstr>
      <vt:lpstr>POINTS TO REMEMBER</vt:lpstr>
      <vt:lpstr>PROPERTIES OF A PARALLELOGRAM</vt:lpstr>
      <vt:lpstr>Theorem 8.1 : A diagonal of a parallelogram divides it into                two congruent triangles.</vt:lpstr>
      <vt:lpstr>Theorem 8.2 : In a parallelogram, opposite sides are equal ∠ B = ∠ D (cpct) Similarly by joining BD, we can prove ∆ ABD ≅ ∆ CDB (ASA rule)  ∠ A = ∠ C (cpct) Theorem 8.4 : In a parallelogram, opposite angles are equal.</vt:lpstr>
      <vt:lpstr>Theorem 8.6 : The diagonals of a parallelogram bisect each                  other.</vt:lpstr>
      <vt:lpstr>Theorem 8.7 : If the diagonals of a quadrilateral bisect each other, then it is a parallelogram.</vt:lpstr>
      <vt:lpstr>Theorem 8.8 : A quadrilateral is a parallelogram if a pair of   opposite sides is equal and parallel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CHAPTER-8 QUADRILATERALS</dc:title>
  <dc:creator>RRRR</dc:creator>
  <cp:lastModifiedBy>RRRR</cp:lastModifiedBy>
  <cp:revision>64</cp:revision>
  <cp:lastPrinted>2020-08-29T09:43:51Z</cp:lastPrinted>
  <dcterms:modified xsi:type="dcterms:W3CDTF">2020-10-19T18:09:00Z</dcterms:modified>
</cp:coreProperties>
</file>